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67" r:id="rId3"/>
    <p:sldId id="273" r:id="rId4"/>
    <p:sldId id="278" r:id="rId5"/>
    <p:sldId id="257" r:id="rId6"/>
    <p:sldId id="268" r:id="rId7"/>
    <p:sldId id="261" r:id="rId8"/>
    <p:sldId id="270" r:id="rId9"/>
    <p:sldId id="262" r:id="rId10"/>
    <p:sldId id="271" r:id="rId11"/>
    <p:sldId id="263" r:id="rId12"/>
    <p:sldId id="272" r:id="rId13"/>
    <p:sldId id="260" r:id="rId14"/>
    <p:sldId id="269" r:id="rId15"/>
    <p:sldId id="275" r:id="rId16"/>
    <p:sldId id="276" r:id="rId17"/>
    <p:sldId id="277" r:id="rId18"/>
    <p:sldId id="274" r:id="rId19"/>
  </p:sldIdLst>
  <p:sldSz cx="9144000" cy="6858000" type="screen4x3"/>
  <p:notesSz cx="99472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3AC"/>
    <a:srgbClr val="4B73B1"/>
    <a:srgbClr val="3F9F9D"/>
    <a:srgbClr val="9966FF"/>
    <a:srgbClr val="8EE1F2"/>
    <a:srgbClr val="6BC5C3"/>
    <a:srgbClr val="9999FF"/>
    <a:srgbClr val="CCCCFF"/>
    <a:srgbClr val="C7D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-90" y="-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101ED-5EDD-46B2-A2F2-D0ED231C4707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999B6-2737-4FAD-8DFA-8DEBFDBF1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5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63" y="586931"/>
            <a:ext cx="4992624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Как педагогу общаться с родителями?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146" name="Picture 2" descr="C:\Users\S1_50_PC01\Desktop\podrost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3"/>
          <a:stretch/>
        </p:blipFill>
        <p:spPr bwMode="auto">
          <a:xfrm>
            <a:off x="4632324" y="3079468"/>
            <a:ext cx="3978275" cy="2875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1_50_PC01\Desktop\портрет-мо-о-ой-счаст-ивой-семьи-с-ми-ой-очерью-по-ростка-и-927881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9"/>
          <a:stretch/>
        </p:blipFill>
        <p:spPr bwMode="auto">
          <a:xfrm>
            <a:off x="200025" y="3098165"/>
            <a:ext cx="4351132" cy="2907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131" y="6169356"/>
            <a:ext cx="4992624" cy="6356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Подготовила: Мочалова Анна Сергеевна</a:t>
            </a:r>
          </a:p>
          <a:p>
            <a:pPr algn="l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Педагог-психолог МАОУ гимназия №49 города Тюмени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Как общаться?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8218" y="1514843"/>
            <a:ext cx="7302012" cy="490354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Говорите коротко и по делу: «давайте быстро обсудим…», «уделите мне пять минут, нам надо поговорить об…», «я думаю, вам нужно знать, что…».</a:t>
            </a:r>
          </a:p>
          <a:p>
            <a:r>
              <a:rPr lang="ru-RU" dirty="0" smtClean="0"/>
              <a:t>Ставьте родителя в известность, если у ребёнка зафиксировали нарушения поведения. Акцентируйте внимание на том, что необходимо быстро принять меры, чтобы не запустить проблему.</a:t>
            </a:r>
          </a:p>
          <a:p>
            <a:r>
              <a:rPr lang="ru-RU" dirty="0" smtClean="0"/>
              <a:t>Спрашивайте его мнения: «а что поможет, если он(а)?..», «как вы думаете, зачем он(а) так делает?»</a:t>
            </a:r>
            <a:endParaRPr lang="ru-RU" dirty="0"/>
          </a:p>
        </p:txBody>
      </p:sp>
      <p:pic>
        <p:nvPicPr>
          <p:cNvPr id="6" name="Picture 2" descr="Картинки по запросу скорый поезд векто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4" b="16809"/>
          <a:stretch/>
        </p:blipFill>
        <p:spPr bwMode="auto">
          <a:xfrm>
            <a:off x="2087506" y="494652"/>
            <a:ext cx="1353660" cy="8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91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342899"/>
            <a:ext cx="8258175" cy="13964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 – </a:t>
            </a:r>
            <a:b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трёхколёсный велосипед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Добрая душа, но безответственный</a:t>
            </a:r>
            <a:endParaRPr lang="en-US" sz="7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S1_50_PC01\Desktop\pngtree-factory-direct-children-tricycle-png-clipart_31047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2" b="8383"/>
          <a:stretch/>
        </p:blipFill>
        <p:spPr bwMode="auto">
          <a:xfrm>
            <a:off x="7410458" y="80175"/>
            <a:ext cx="1238242" cy="89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1_50_PC01\Desktop\Мочалова 17-18\ДИАГНОСТИКА\Тип родителей\типы родителей - 0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2" t="9445" r="51839" b="58352"/>
          <a:stretch/>
        </p:blipFill>
        <p:spPr bwMode="auto">
          <a:xfrm>
            <a:off x="2095080" y="1966528"/>
            <a:ext cx="1733551" cy="1646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220"/>
          <p:cNvGrpSpPr>
            <a:grpSpLocks/>
          </p:cNvGrpSpPr>
          <p:nvPr/>
        </p:nvGrpSpPr>
        <p:grpSpPr bwMode="auto">
          <a:xfrm>
            <a:off x="4868968" y="2218241"/>
            <a:ext cx="4059133" cy="987388"/>
            <a:chOff x="1440" y="1200"/>
            <a:chExt cx="2928" cy="432"/>
          </a:xfrm>
        </p:grpSpPr>
        <p:sp>
          <p:nvSpPr>
            <p:cNvPr id="17" name="AutoShape 58"/>
            <p:cNvSpPr>
              <a:spLocks noChangeArrowheads="1"/>
            </p:cNvSpPr>
            <p:nvPr/>
          </p:nvSpPr>
          <p:spPr bwMode="auto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18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9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2" name="Text Box 64"/>
            <p:cNvSpPr txBox="1">
              <a:spLocks noChangeArrowheads="1"/>
            </p:cNvSpPr>
            <p:nvPr/>
          </p:nvSpPr>
          <p:spPr bwMode="auto">
            <a:xfrm>
              <a:off x="1560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3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24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5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4CCAE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Text Box 100"/>
            <p:cNvSpPr txBox="1">
              <a:spLocks noChangeArrowheads="1"/>
            </p:cNvSpPr>
            <p:nvPr/>
          </p:nvSpPr>
          <p:spPr bwMode="gray">
            <a:xfrm>
              <a:off x="1981" y="1248"/>
              <a:ext cx="230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Милый, открытый, доброжелательный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27" name="Picture 215" descr="Pictur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 Box 101"/>
            <p:cNvSpPr txBox="1">
              <a:spLocks noChangeArrowheads="1"/>
            </p:cNvSpPr>
            <p:nvPr/>
          </p:nvSpPr>
          <p:spPr bwMode="gray">
            <a:xfrm>
              <a:off x="1584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29" name="Group 221"/>
          <p:cNvGrpSpPr>
            <a:grpSpLocks/>
          </p:cNvGrpSpPr>
          <p:nvPr/>
        </p:nvGrpSpPr>
        <p:grpSpPr bwMode="auto">
          <a:xfrm>
            <a:off x="4868968" y="3177958"/>
            <a:ext cx="4059132" cy="1006978"/>
            <a:chOff x="1440" y="1680"/>
            <a:chExt cx="2928" cy="432"/>
          </a:xfrm>
        </p:grpSpPr>
        <p:sp>
          <p:nvSpPr>
            <p:cNvPr id="31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74A73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4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35" name="Text Box 71"/>
            <p:cNvSpPr txBox="1">
              <a:spLocks noChangeArrowheads="1"/>
            </p:cNvSpPr>
            <p:nvPr/>
          </p:nvSpPr>
          <p:spPr bwMode="auto">
            <a:xfrm>
              <a:off x="1560" y="1698"/>
              <a:ext cx="19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6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3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D8FF">
                    <a:gamma/>
                    <a:tint val="0"/>
                    <a:invGamma/>
                  </a:srgb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37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95A8F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9" name="Text Box 107"/>
            <p:cNvSpPr txBox="1">
              <a:spLocks noChangeArrowheads="1"/>
            </p:cNvSpPr>
            <p:nvPr/>
          </p:nvSpPr>
          <p:spPr bwMode="gray">
            <a:xfrm>
              <a:off x="1981" y="1728"/>
              <a:ext cx="2380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solidFill>
                    <a:srgbClr val="000000"/>
                  </a:solidFill>
                </a:rPr>
                <a:t>Участвует в детских праздниках, поддерживает игру, радость и непосредственность детей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40" name="Picture 216" descr="Pictur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 Box 108"/>
            <p:cNvSpPr txBox="1">
              <a:spLocks noChangeArrowheads="1"/>
            </p:cNvSpPr>
            <p:nvPr/>
          </p:nvSpPr>
          <p:spPr bwMode="gray">
            <a:xfrm>
              <a:off x="1584" y="1698"/>
              <a:ext cx="19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81" name="Group 220"/>
          <p:cNvGrpSpPr>
            <a:grpSpLocks/>
          </p:cNvGrpSpPr>
          <p:nvPr/>
        </p:nvGrpSpPr>
        <p:grpSpPr bwMode="auto">
          <a:xfrm>
            <a:off x="4935510" y="4279674"/>
            <a:ext cx="3992590" cy="1052991"/>
            <a:chOff x="1440" y="1200"/>
            <a:chExt cx="2928" cy="432"/>
          </a:xfrm>
        </p:grpSpPr>
        <p:sp>
          <p:nvSpPr>
            <p:cNvPr id="83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4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5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6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7" name="Text Box 64"/>
            <p:cNvSpPr txBox="1">
              <a:spLocks noChangeArrowheads="1"/>
            </p:cNvSpPr>
            <p:nvPr/>
          </p:nvSpPr>
          <p:spPr bwMode="auto">
            <a:xfrm>
              <a:off x="1560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88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3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89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0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4CCAE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" name="Text Box 100"/>
            <p:cNvSpPr txBox="1">
              <a:spLocks noChangeArrowheads="1"/>
            </p:cNvSpPr>
            <p:nvPr/>
          </p:nvSpPr>
          <p:spPr bwMode="gray">
            <a:xfrm>
              <a:off x="1877" y="1273"/>
              <a:ext cx="248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Несамостоятельный, сам нуждается в контроле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92" name="Picture 215" descr="Pictur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Text Box 101"/>
            <p:cNvSpPr txBox="1">
              <a:spLocks noChangeArrowheads="1"/>
            </p:cNvSpPr>
            <p:nvPr/>
          </p:nvSpPr>
          <p:spPr bwMode="gray">
            <a:xfrm>
              <a:off x="1584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FFFF"/>
                  </a:solidFill>
                </a:rPr>
                <a:t>3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Скругленная прямоугольная выноска 2"/>
          <p:cNvSpPr/>
          <p:nvPr/>
        </p:nvSpPr>
        <p:spPr>
          <a:xfrm>
            <a:off x="1293691" y="3961763"/>
            <a:ext cx="3336331" cy="589203"/>
          </a:xfrm>
          <a:prstGeom prst="wedgeRoundRectCallout">
            <a:avLst/>
          </a:prstGeom>
          <a:gradFill flip="none" rotWithShape="1">
            <a:gsLst>
              <a:gs pos="28000">
                <a:srgbClr val="8EE1F2"/>
              </a:gs>
              <a:gs pos="100000">
                <a:schemeClr val="bg1"/>
              </a:gs>
            </a:gsLst>
            <a:lin ang="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 мне никто не говорил, что это надо делать.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5441" y="3402357"/>
            <a:ext cx="2845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Типичные фразы</a:t>
            </a:r>
            <a:endParaRPr lang="ru-RU" sz="2800" b="1" dirty="0"/>
          </a:p>
        </p:txBody>
      </p:sp>
      <p:sp>
        <p:nvSpPr>
          <p:cNvPr id="95" name="Скругленная прямоугольная выноска 94"/>
          <p:cNvSpPr/>
          <p:nvPr/>
        </p:nvSpPr>
        <p:spPr>
          <a:xfrm>
            <a:off x="1531620" y="4739574"/>
            <a:ext cx="3178631" cy="441638"/>
          </a:xfrm>
          <a:prstGeom prst="wedgeRoundRectCallout">
            <a:avLst>
              <a:gd name="adj1" fmla="val 21936"/>
              <a:gd name="adj2" fmla="val 61195"/>
              <a:gd name="adj3" fmla="val 16667"/>
            </a:avLst>
          </a:prstGeom>
          <a:gradFill flip="none" rotWithShape="1">
            <a:gsLst>
              <a:gs pos="28000">
                <a:srgbClr val="CCCCFF"/>
              </a:gs>
              <a:gs pos="100000">
                <a:schemeClr val="bg1"/>
              </a:gs>
            </a:gsLst>
            <a:lin ang="0" scaled="1"/>
            <a:tileRect/>
          </a:gradFill>
          <a:ln w="381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 не умею, я не могу.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6" name="Скругленная прямоугольная выноска 95"/>
          <p:cNvSpPr/>
          <p:nvPr/>
        </p:nvSpPr>
        <p:spPr>
          <a:xfrm>
            <a:off x="882964" y="5376796"/>
            <a:ext cx="3261276" cy="419434"/>
          </a:xfrm>
          <a:prstGeom prst="wedgeRoundRectCallout">
            <a:avLst/>
          </a:prstGeom>
          <a:gradFill flip="none" rotWithShape="1">
            <a:gsLst>
              <a:gs pos="28000">
                <a:srgbClr val="8EE1F2"/>
              </a:gs>
              <a:gs pos="100000">
                <a:schemeClr val="bg1"/>
              </a:gs>
            </a:gsLst>
            <a:lin ang="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хочу давить на ребёнка.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7" name="Скругленная прямоугольная выноска 96"/>
          <p:cNvSpPr/>
          <p:nvPr/>
        </p:nvSpPr>
        <p:spPr>
          <a:xfrm>
            <a:off x="1531620" y="6036302"/>
            <a:ext cx="2953615" cy="431586"/>
          </a:xfrm>
          <a:prstGeom prst="wedgeRoundRectCallout">
            <a:avLst>
              <a:gd name="adj1" fmla="val 21936"/>
              <a:gd name="adj2" fmla="val 61195"/>
              <a:gd name="adj3" fmla="val 16667"/>
            </a:avLst>
          </a:prstGeom>
          <a:gradFill flip="none" rotWithShape="1">
            <a:gsLst>
              <a:gs pos="28000">
                <a:srgbClr val="CCCCFF"/>
              </a:gs>
              <a:gs pos="100000">
                <a:schemeClr val="bg1"/>
              </a:gs>
            </a:gsLst>
            <a:lin ang="0" scaled="1"/>
            <a:tileRect/>
          </a:gradFill>
          <a:ln w="381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бы я без вас делала!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98" name="Group 221"/>
          <p:cNvGrpSpPr>
            <a:grpSpLocks/>
          </p:cNvGrpSpPr>
          <p:nvPr/>
        </p:nvGrpSpPr>
        <p:grpSpPr bwMode="auto">
          <a:xfrm>
            <a:off x="4935511" y="5298673"/>
            <a:ext cx="3992590" cy="1033821"/>
            <a:chOff x="1440" y="1680"/>
            <a:chExt cx="2928" cy="452"/>
          </a:xfrm>
        </p:grpSpPr>
        <p:sp>
          <p:nvSpPr>
            <p:cNvPr id="100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1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74A73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3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4" name="Text Box 71"/>
            <p:cNvSpPr txBox="1">
              <a:spLocks noChangeArrowheads="1"/>
            </p:cNvSpPr>
            <p:nvPr/>
          </p:nvSpPr>
          <p:spPr bwMode="auto">
            <a:xfrm>
              <a:off x="1560" y="1698"/>
              <a:ext cx="19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05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4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D8FF">
                    <a:gamma/>
                    <a:tint val="0"/>
                    <a:invGamma/>
                  </a:srgb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95A8F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8" name="Text Box 107"/>
            <p:cNvSpPr txBox="1">
              <a:spLocks noChangeArrowheads="1"/>
            </p:cNvSpPr>
            <p:nvPr/>
          </p:nvSpPr>
          <p:spPr bwMode="gray">
            <a:xfrm>
              <a:off x="1981" y="1728"/>
              <a:ext cx="231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Дети, как правило, не способны соблюдать границы допустимого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109" name="Picture 216" descr="Pictur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Text Box 108"/>
            <p:cNvSpPr txBox="1">
              <a:spLocks noChangeArrowheads="1"/>
            </p:cNvSpPr>
            <p:nvPr/>
          </p:nvSpPr>
          <p:spPr bwMode="gray">
            <a:xfrm>
              <a:off x="1584" y="1698"/>
              <a:ext cx="29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FFFF"/>
                  </a:solidFill>
                </a:rPr>
                <a:t>4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160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5" grpId="0" animBg="1"/>
      <p:bldP spid="96" grpId="0" animBg="1"/>
      <p:bldP spid="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Как общаться?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8218" y="1514843"/>
            <a:ext cx="7302012" cy="490354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Избегайте учительской позиции: поучать, </a:t>
            </a:r>
            <a:r>
              <a:rPr lang="ru-RU" dirty="0" err="1" smtClean="0"/>
              <a:t>пристыживать</a:t>
            </a:r>
            <a:r>
              <a:rPr lang="ru-RU" dirty="0" smtClean="0"/>
              <a:t>, разрешать, запрещать. Иначе «велосипед» так и не сможет принимать решения самостоятельно и нести за них ответственность.</a:t>
            </a:r>
          </a:p>
          <a:p>
            <a:r>
              <a:rPr lang="ru-RU" dirty="0" smtClean="0"/>
              <a:t>Проявляйте интерес к его мнению: «подумайте еще до завтра и обсудим». Спрашивайте: «как вы обычно поступаете, если?..», «что вы предложите?».</a:t>
            </a:r>
          </a:p>
          <a:p>
            <a:r>
              <a:rPr lang="ru-RU" dirty="0" smtClean="0"/>
              <a:t>Поддерживайте любые проявления осмысленной заботы о ребёнке и попытки высказать своё мнение.</a:t>
            </a:r>
            <a:endParaRPr lang="ru-RU" dirty="0"/>
          </a:p>
        </p:txBody>
      </p:sp>
      <p:pic>
        <p:nvPicPr>
          <p:cNvPr id="5" name="Picture 3" descr="C:\Users\S1_50_PC01\Desktop\pngtree-factory-direct-children-tricycle-png-clipart_31047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2" b="8383"/>
          <a:stretch/>
        </p:blipFill>
        <p:spPr bwMode="auto">
          <a:xfrm>
            <a:off x="2310920" y="493319"/>
            <a:ext cx="1238242" cy="89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3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429" y="-135575"/>
            <a:ext cx="7471922" cy="187490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 – танк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Знаток, но критик и провокатор</a:t>
            </a:r>
            <a:endParaRPr lang="en-US" sz="7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6" name="Group 220"/>
          <p:cNvGrpSpPr>
            <a:grpSpLocks/>
          </p:cNvGrpSpPr>
          <p:nvPr/>
        </p:nvGrpSpPr>
        <p:grpSpPr bwMode="auto">
          <a:xfrm>
            <a:off x="4975303" y="1494340"/>
            <a:ext cx="3952798" cy="1033100"/>
            <a:chOff x="1440" y="1200"/>
            <a:chExt cx="2928" cy="452"/>
          </a:xfrm>
        </p:grpSpPr>
        <p:sp>
          <p:nvSpPr>
            <p:cNvPr id="17" name="AutoShape 58"/>
            <p:cNvSpPr>
              <a:spLocks noChangeArrowheads="1"/>
            </p:cNvSpPr>
            <p:nvPr/>
          </p:nvSpPr>
          <p:spPr bwMode="auto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18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9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2" name="Text Box 64"/>
            <p:cNvSpPr txBox="1">
              <a:spLocks noChangeArrowheads="1"/>
            </p:cNvSpPr>
            <p:nvPr/>
          </p:nvSpPr>
          <p:spPr bwMode="auto">
            <a:xfrm>
              <a:off x="1560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3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24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5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4CCAE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Text Box 100"/>
            <p:cNvSpPr txBox="1">
              <a:spLocks noChangeArrowheads="1"/>
            </p:cNvSpPr>
            <p:nvPr/>
          </p:nvSpPr>
          <p:spPr bwMode="gray">
            <a:xfrm>
              <a:off x="1981" y="1248"/>
              <a:ext cx="23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У «танка» талант создавать ажиотаж по любому вопросу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27" name="Picture 21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 Box 101"/>
            <p:cNvSpPr txBox="1">
              <a:spLocks noChangeArrowheads="1"/>
            </p:cNvSpPr>
            <p:nvPr/>
          </p:nvSpPr>
          <p:spPr bwMode="gray">
            <a:xfrm>
              <a:off x="1584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29" name="Group 221"/>
          <p:cNvGrpSpPr>
            <a:grpSpLocks/>
          </p:cNvGrpSpPr>
          <p:nvPr/>
        </p:nvGrpSpPr>
        <p:grpSpPr bwMode="auto">
          <a:xfrm>
            <a:off x="5003862" y="2454060"/>
            <a:ext cx="3924238" cy="1034950"/>
            <a:chOff x="1440" y="1680"/>
            <a:chExt cx="2928" cy="444"/>
          </a:xfrm>
        </p:grpSpPr>
        <p:sp>
          <p:nvSpPr>
            <p:cNvPr id="31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74A73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4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35" name="Text Box 71"/>
            <p:cNvSpPr txBox="1">
              <a:spLocks noChangeArrowheads="1"/>
            </p:cNvSpPr>
            <p:nvPr/>
          </p:nvSpPr>
          <p:spPr bwMode="auto">
            <a:xfrm>
              <a:off x="1560" y="1698"/>
              <a:ext cx="19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6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4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D8FF">
                    <a:gamma/>
                    <a:tint val="0"/>
                    <a:invGamma/>
                  </a:srgb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37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95A8F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9" name="Text Box 107"/>
            <p:cNvSpPr txBox="1">
              <a:spLocks noChangeArrowheads="1"/>
            </p:cNvSpPr>
            <p:nvPr/>
          </p:nvSpPr>
          <p:spPr bwMode="gray">
            <a:xfrm>
              <a:off x="1981" y="1728"/>
              <a:ext cx="2318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Он лучше других предвидит проблемы там, где они не так очевидны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40" name="Picture 216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 Box 108"/>
            <p:cNvSpPr txBox="1">
              <a:spLocks noChangeArrowheads="1"/>
            </p:cNvSpPr>
            <p:nvPr/>
          </p:nvSpPr>
          <p:spPr bwMode="gray">
            <a:xfrm>
              <a:off x="1584" y="1698"/>
              <a:ext cx="19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81" name="Group 220"/>
          <p:cNvGrpSpPr>
            <a:grpSpLocks/>
          </p:cNvGrpSpPr>
          <p:nvPr/>
        </p:nvGrpSpPr>
        <p:grpSpPr bwMode="auto">
          <a:xfrm>
            <a:off x="5040098" y="3555775"/>
            <a:ext cx="3888002" cy="1096866"/>
            <a:chOff x="1440" y="1200"/>
            <a:chExt cx="2928" cy="450"/>
          </a:xfrm>
        </p:grpSpPr>
        <p:sp>
          <p:nvSpPr>
            <p:cNvPr id="83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4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5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6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7" name="Text Box 64"/>
            <p:cNvSpPr txBox="1">
              <a:spLocks noChangeArrowheads="1"/>
            </p:cNvSpPr>
            <p:nvPr/>
          </p:nvSpPr>
          <p:spPr bwMode="auto">
            <a:xfrm>
              <a:off x="1560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88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4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89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0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4CCAE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" name="Text Box 100"/>
            <p:cNvSpPr txBox="1">
              <a:spLocks noChangeArrowheads="1"/>
            </p:cNvSpPr>
            <p:nvPr/>
          </p:nvSpPr>
          <p:spPr bwMode="gray">
            <a:xfrm>
              <a:off x="1877" y="1273"/>
              <a:ext cx="2484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Прирождённый критик, но критику в свой адрес не переносит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92" name="Picture 21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Text Box 101"/>
            <p:cNvSpPr txBox="1">
              <a:spLocks noChangeArrowheads="1"/>
            </p:cNvSpPr>
            <p:nvPr/>
          </p:nvSpPr>
          <p:spPr bwMode="gray">
            <a:xfrm>
              <a:off x="1584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FFFF"/>
                  </a:solidFill>
                </a:rPr>
                <a:t>3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Скругленная прямоугольная выноска 2"/>
          <p:cNvSpPr/>
          <p:nvPr/>
        </p:nvSpPr>
        <p:spPr>
          <a:xfrm>
            <a:off x="1435414" y="3765359"/>
            <a:ext cx="2653393" cy="399306"/>
          </a:xfrm>
          <a:prstGeom prst="wedgeRoundRectCallout">
            <a:avLst/>
          </a:prstGeom>
          <a:gradFill flip="none" rotWithShape="1">
            <a:gsLst>
              <a:gs pos="28000">
                <a:srgbClr val="8EE1F2"/>
              </a:gs>
              <a:gs pos="100000">
                <a:schemeClr val="bg1"/>
              </a:gs>
            </a:gsLst>
            <a:lin ang="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 считаю…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4050" y="3237761"/>
            <a:ext cx="2845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Типичные фразы</a:t>
            </a:r>
            <a:endParaRPr lang="ru-RU" sz="2800" b="1" dirty="0"/>
          </a:p>
        </p:txBody>
      </p:sp>
      <p:sp>
        <p:nvSpPr>
          <p:cNvPr id="95" name="Скругленная прямоугольная выноска 94"/>
          <p:cNvSpPr/>
          <p:nvPr/>
        </p:nvSpPr>
        <p:spPr>
          <a:xfrm>
            <a:off x="1531620" y="4354562"/>
            <a:ext cx="3178631" cy="411906"/>
          </a:xfrm>
          <a:prstGeom prst="wedgeRoundRectCallout">
            <a:avLst>
              <a:gd name="adj1" fmla="val 21936"/>
              <a:gd name="adj2" fmla="val 61195"/>
              <a:gd name="adj3" fmla="val 16667"/>
            </a:avLst>
          </a:prstGeom>
          <a:gradFill flip="none" rotWithShape="1">
            <a:gsLst>
              <a:gs pos="28000">
                <a:srgbClr val="CCCCFF"/>
              </a:gs>
              <a:gs pos="100000">
                <a:schemeClr val="bg1"/>
              </a:gs>
            </a:gsLst>
            <a:lin ang="0" scaled="1"/>
            <a:tileRect/>
          </a:gradFill>
          <a:ln w="381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 специалист, я знаю…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6" name="Скругленная прямоугольная выноска 95"/>
          <p:cNvSpPr/>
          <p:nvPr/>
        </p:nvSpPr>
        <p:spPr>
          <a:xfrm>
            <a:off x="1102039" y="4940360"/>
            <a:ext cx="3261276" cy="366091"/>
          </a:xfrm>
          <a:prstGeom prst="wedgeRoundRectCallout">
            <a:avLst/>
          </a:prstGeom>
          <a:gradFill flip="none" rotWithShape="1">
            <a:gsLst>
              <a:gs pos="28000">
                <a:srgbClr val="8EE1F2"/>
              </a:gs>
              <a:gs pos="100000">
                <a:schemeClr val="bg1"/>
              </a:gs>
            </a:gsLst>
            <a:lin ang="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 выбрала этот класс…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7" name="Скругленная прямоугольная выноска 96"/>
          <p:cNvSpPr/>
          <p:nvPr/>
        </p:nvSpPr>
        <p:spPr>
          <a:xfrm>
            <a:off x="1928997" y="5477241"/>
            <a:ext cx="2653393" cy="368038"/>
          </a:xfrm>
          <a:prstGeom prst="wedgeRoundRectCallout">
            <a:avLst>
              <a:gd name="adj1" fmla="val 21936"/>
              <a:gd name="adj2" fmla="val 61195"/>
              <a:gd name="adj3" fmla="val 16667"/>
            </a:avLst>
          </a:prstGeom>
          <a:gradFill flip="none" rotWithShape="1">
            <a:gsLst>
              <a:gs pos="28000">
                <a:srgbClr val="CCCCFF"/>
              </a:gs>
              <a:gs pos="100000">
                <a:schemeClr val="bg1"/>
              </a:gs>
            </a:gsLst>
            <a:lin ang="0" scaled="1"/>
            <a:tileRect/>
          </a:gradFill>
          <a:ln w="381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Это безобразие!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98" name="Group 221"/>
          <p:cNvGrpSpPr>
            <a:grpSpLocks/>
          </p:cNvGrpSpPr>
          <p:nvPr/>
        </p:nvGrpSpPr>
        <p:grpSpPr bwMode="auto">
          <a:xfrm>
            <a:off x="5040103" y="4758896"/>
            <a:ext cx="3887998" cy="988077"/>
            <a:chOff x="1440" y="1680"/>
            <a:chExt cx="2928" cy="432"/>
          </a:xfrm>
        </p:grpSpPr>
        <p:sp>
          <p:nvSpPr>
            <p:cNvPr id="100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1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74A73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3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4" name="Text Box 71"/>
            <p:cNvSpPr txBox="1">
              <a:spLocks noChangeArrowheads="1"/>
            </p:cNvSpPr>
            <p:nvPr/>
          </p:nvSpPr>
          <p:spPr bwMode="auto">
            <a:xfrm>
              <a:off x="1560" y="1698"/>
              <a:ext cx="19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05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3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D8FF">
                    <a:gamma/>
                    <a:tint val="0"/>
                    <a:invGamma/>
                  </a:srgb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95A8F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8" name="Text Box 107"/>
            <p:cNvSpPr txBox="1">
              <a:spLocks noChangeArrowheads="1"/>
            </p:cNvSpPr>
            <p:nvPr/>
          </p:nvSpPr>
          <p:spPr bwMode="gray">
            <a:xfrm>
              <a:off x="1981" y="1728"/>
              <a:ext cx="231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Считает себя экспертов во всех вопросах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109" name="Picture 216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Text Box 108"/>
            <p:cNvSpPr txBox="1">
              <a:spLocks noChangeArrowheads="1"/>
            </p:cNvSpPr>
            <p:nvPr/>
          </p:nvSpPr>
          <p:spPr bwMode="gray">
            <a:xfrm>
              <a:off x="1584" y="1698"/>
              <a:ext cx="29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FFFF"/>
                  </a:solidFill>
                </a:rPr>
                <a:t>4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050" name="Picture 2" descr="C:\Users\S1_50_PC01\Desktop\Мочалова 17-18\ДИАГНОСТИКА\Тип родителей\типы родителей - 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85" t="10152" r="3305" b="57566"/>
          <a:stretch/>
        </p:blipFill>
        <p:spPr bwMode="auto">
          <a:xfrm>
            <a:off x="2014308" y="1450200"/>
            <a:ext cx="2074499" cy="1927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Скругленная прямоугольная выноска 61"/>
          <p:cNvSpPr/>
          <p:nvPr/>
        </p:nvSpPr>
        <p:spPr>
          <a:xfrm>
            <a:off x="1458379" y="6014702"/>
            <a:ext cx="2653393" cy="393829"/>
          </a:xfrm>
          <a:prstGeom prst="wedgeRoundRectCallout">
            <a:avLst/>
          </a:prstGeom>
          <a:gradFill flip="none" rotWithShape="1">
            <a:gsLst>
              <a:gs pos="28000">
                <a:srgbClr val="8EE1F2"/>
              </a:gs>
              <a:gs pos="100000">
                <a:schemeClr val="bg1"/>
              </a:gs>
            </a:gsLst>
            <a:lin ang="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 нарушаете!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Users\S1_50_PC01\Desktop\205800d5f14753d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15"/>
          <a:stretch/>
        </p:blipFill>
        <p:spPr bwMode="auto">
          <a:xfrm>
            <a:off x="7398042" y="170432"/>
            <a:ext cx="1403350" cy="12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220"/>
          <p:cNvGrpSpPr>
            <a:grpSpLocks/>
          </p:cNvGrpSpPr>
          <p:nvPr/>
        </p:nvGrpSpPr>
        <p:grpSpPr bwMode="auto">
          <a:xfrm>
            <a:off x="5000205" y="5751065"/>
            <a:ext cx="3952798" cy="987388"/>
            <a:chOff x="1440" y="1200"/>
            <a:chExt cx="2928" cy="432"/>
          </a:xfrm>
        </p:grpSpPr>
        <p:sp>
          <p:nvSpPr>
            <p:cNvPr id="66" name="AutoShape 58"/>
            <p:cNvSpPr>
              <a:spLocks noChangeArrowheads="1"/>
            </p:cNvSpPr>
            <p:nvPr/>
          </p:nvSpPr>
          <p:spPr bwMode="auto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67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8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9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0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71" name="Text Box 64"/>
            <p:cNvSpPr txBox="1">
              <a:spLocks noChangeArrowheads="1"/>
            </p:cNvSpPr>
            <p:nvPr/>
          </p:nvSpPr>
          <p:spPr bwMode="auto">
            <a:xfrm>
              <a:off x="1560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72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73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4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4CCAE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5" name="Text Box 100"/>
            <p:cNvSpPr txBox="1">
              <a:spLocks noChangeArrowheads="1"/>
            </p:cNvSpPr>
            <p:nvPr/>
          </p:nvSpPr>
          <p:spPr bwMode="gray">
            <a:xfrm>
              <a:off x="1981" y="1248"/>
              <a:ext cx="230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Часто спорит с педагогами, в том числе из-за мелочей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76" name="Picture 21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 Box 101"/>
            <p:cNvSpPr txBox="1">
              <a:spLocks noChangeArrowheads="1"/>
            </p:cNvSpPr>
            <p:nvPr/>
          </p:nvSpPr>
          <p:spPr bwMode="gray">
            <a:xfrm>
              <a:off x="1584" y="1218"/>
              <a:ext cx="27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FFFF"/>
                  </a:solidFill>
                </a:rPr>
                <a:t>5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984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5" grpId="0" animBg="1"/>
      <p:bldP spid="96" grpId="0" animBg="1"/>
      <p:bldP spid="97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Как общаться?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8218" y="1514843"/>
            <a:ext cx="7302012" cy="4903542"/>
          </a:xfrm>
        </p:spPr>
        <p:txBody>
          <a:bodyPr>
            <a:normAutofit/>
          </a:bodyPr>
          <a:lstStyle/>
          <a:p>
            <a:r>
              <a:rPr lang="ru-RU" dirty="0" smtClean="0"/>
              <a:t>Родитель-танк считает себя авторитетом во всём. Поэтому, если предъявляете претензии, сделайте вид, что вам важно его мнение: «как, по-вашему, стоит поступить?», «как реагировать, когда ребёнок делает так?».</a:t>
            </a:r>
          </a:p>
          <a:p>
            <a:r>
              <a:rPr lang="ru-RU" dirty="0" smtClean="0"/>
              <a:t>Не обсуждайте детали, которые не относятся к делу. </a:t>
            </a:r>
          </a:p>
          <a:p>
            <a:r>
              <a:rPr lang="ru-RU" dirty="0" smtClean="0"/>
              <a:t>Создайте возможность выплеснуть негатив на сайте школы в разделе для жалоб. Так «танк» реже будет скандалить в школе. </a:t>
            </a:r>
          </a:p>
          <a:p>
            <a:endParaRPr lang="ru-RU" dirty="0"/>
          </a:p>
        </p:txBody>
      </p:sp>
      <p:pic>
        <p:nvPicPr>
          <p:cNvPr id="4" name="Picture 4" descr="C:\Users\S1_50_PC01\Desktop\205800d5f14753d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15"/>
          <a:stretch/>
        </p:blipFill>
        <p:spPr bwMode="auto">
          <a:xfrm>
            <a:off x="2263334" y="141500"/>
            <a:ext cx="1403350" cy="12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42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232" y="106756"/>
            <a:ext cx="5068764" cy="1828800"/>
          </a:xfrm>
        </p:spPr>
        <p:txBody>
          <a:bodyPr>
            <a:noAutofit/>
          </a:bodyPr>
          <a:lstStyle/>
          <a:p>
            <a:r>
              <a:rPr lang="ru-RU" sz="2400" b="1" u="sng" dirty="0" smtClean="0"/>
              <a:t>Ещё несколько</a:t>
            </a:r>
            <a:r>
              <a:rPr lang="ru-RU" sz="2400" b="1" u="sng" dirty="0"/>
              <a:t> советов, как провести беседу с родственниками школьника </a:t>
            </a:r>
            <a:r>
              <a:rPr lang="ru-RU" sz="2400" b="1" u="sng" dirty="0" smtClean="0"/>
              <a:t>продуктивно:</a:t>
            </a:r>
            <a:endParaRPr lang="ru-RU" sz="2400" b="1" u="sng" dirty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81232" y="2199503"/>
            <a:ext cx="5618206" cy="2010031"/>
          </a:xfrm>
          <a:prstGeom prst="round2DiagRect">
            <a:avLst/>
          </a:prstGeom>
          <a:solidFill>
            <a:srgbClr val="3F9F9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 первых минут общения старайтесь найти контакт с родителем. Используйте для этого экспрессивные средства: взгляд, жест, улыбку. Присмотритесь к собеседнику, попробуйте понять его эмоциональное состояние. Внимательно слушайте, чтобы понять ход </a:t>
            </a:r>
            <a:r>
              <a:rPr lang="ru-RU" sz="1600" dirty="0" smtClean="0"/>
              <a:t>мыслей</a:t>
            </a:r>
            <a:endParaRPr lang="ru-RU" sz="1600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797992" y="4374627"/>
            <a:ext cx="5618206" cy="2083838"/>
          </a:xfrm>
          <a:prstGeom prst="round2DiagRect">
            <a:avLst/>
          </a:prstGeom>
          <a:solidFill>
            <a:srgbClr val="4B73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Избегайте слов и поступков, которые приведут к ссоре. Старайтесь использовать смягчающие формулировки, соблюдайте </a:t>
            </a:r>
            <a:r>
              <a:rPr lang="ru-RU" sz="1600" dirty="0" smtClean="0"/>
              <a:t>нейтралитет</a:t>
            </a:r>
          </a:p>
          <a:p>
            <a:pPr algn="ctr"/>
            <a:endParaRPr lang="ru-RU" sz="1600" dirty="0" smtClean="0"/>
          </a:p>
          <a:p>
            <a:pPr algn="ctr"/>
            <a:r>
              <a:rPr lang="ru-RU" sz="1600" dirty="0"/>
              <a:t>В любых условиях предоставьте ему возможность сохранить чувство собственного достоинства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1165" y="173783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0130" y="427921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30130" y="54165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83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63610" y="2554066"/>
            <a:ext cx="5618206" cy="2010031"/>
          </a:xfrm>
          <a:prstGeom prst="round2DiagRect">
            <a:avLst/>
          </a:prstGeom>
          <a:solidFill>
            <a:srgbClr val="3F9F9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Используйте правило “трех да”: задайте сначала два простых вопроса, на которые собеседник однозначно ответит “да”, далее озвучьте  важный для вас вопрос. Помните о том, что порядок аргументов нередко влияет на их убедительность, рекомендуем использовать следующую последовательность: сильные - средние - самый сильный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797992" y="4802659"/>
            <a:ext cx="5618206" cy="1655806"/>
          </a:xfrm>
          <a:prstGeom prst="round2DiagRect">
            <a:avLst/>
          </a:prstGeom>
          <a:solidFill>
            <a:srgbClr val="4B73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Общение должно быть открытым, избегайте недосказанности. Расскажите о своем видении причин проблем, связанных с плохим поведением или низкой успеваемостью ребенка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351903" y="578665"/>
            <a:ext cx="5618206" cy="1736839"/>
          </a:xfrm>
          <a:prstGeom prst="round2DiagRect">
            <a:avLst/>
          </a:prstGeom>
          <a:solidFill>
            <a:srgbClr val="6193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Чаще всего родителю хочется получить поддержку педагога, обрести в его лице союзника. Постарайтесь донести до родителя мысль о том, что его ребенок вам небезразличен, осознав этот факт, собеседник скорее пойдет на контакт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5911" y="1170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610" y="20924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8442" y="480265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98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87177" y="2100650"/>
            <a:ext cx="6252520" cy="1285102"/>
          </a:xfrm>
          <a:prstGeom prst="round2DiagRect">
            <a:avLst/>
          </a:prstGeom>
          <a:solidFill>
            <a:srgbClr val="3F9F9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Будьте готовы озвучить конкретные рекомендации, как помочь выйти ребенку из возникшей сложной ситуации. Но при этом дайте родителю понять, что ваши советы обсуждаемы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570206" y="3516887"/>
            <a:ext cx="6126079" cy="1516099"/>
          </a:xfrm>
          <a:prstGeom prst="round2DiagRect">
            <a:avLst/>
          </a:prstGeom>
          <a:solidFill>
            <a:srgbClr val="4B73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Завершите общение «развивающим» советом, мотивируйте родителя  действовать самостоятельно. Напоследок подбодрите его, подчеркнув, что подобные трудности свойственны многим детям этого возраста и, самое главное, разрешимы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890583" y="232676"/>
            <a:ext cx="5618206" cy="1736839"/>
          </a:xfrm>
          <a:prstGeom prst="round2DiagRect">
            <a:avLst/>
          </a:prstGeom>
          <a:solidFill>
            <a:srgbClr val="6193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Ведите себя уверенно, избегайте фраз «Простите за беспокойство», «Пожалуйста, найдите время для встречи со мной...». Не позволяйте родителям занимать позицию судьи и обвинять вас во всех трудностях, которые возникают у ученика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64292" y="5164121"/>
            <a:ext cx="5618206" cy="1174898"/>
          </a:xfrm>
          <a:prstGeom prst="round2DiagRect">
            <a:avLst/>
          </a:prstGeom>
          <a:solidFill>
            <a:srgbClr val="3F9F9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Затем советуем получить от родителя обратную связь. Вопрос: «Что из нашей беседы вам запомнилось?» поможет родителю сформулировать тезисы состоявшегося разговора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90583" y="-17352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7177" y="161527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02344" y="329514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5039" y="463688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0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47567" y="2209785"/>
            <a:ext cx="611315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Спасибо за внимание!</a:t>
            </a:r>
          </a:p>
          <a:p>
            <a:pPr algn="ctr"/>
            <a:endParaRPr lang="ru-RU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Успехов в общении с родителями учеников!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701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713" y="4316290"/>
            <a:ext cx="5068764" cy="1828800"/>
          </a:xfrm>
        </p:spPr>
        <p:txBody>
          <a:bodyPr>
            <a:noAutofit/>
          </a:bodyPr>
          <a:lstStyle/>
          <a:p>
            <a:pPr algn="l"/>
            <a:r>
              <a:rPr lang="ru-RU" sz="3200" dirty="0"/>
              <a:t>Работа с родителями входит в обязанности каждого педагога и тем более классного руководителя.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Но </a:t>
            </a:r>
            <a:r>
              <a:rPr lang="ru-RU" sz="3200" dirty="0"/>
              <a:t>далеко не всегда с ними получается установить контакт: одни избегают ответственности, другие заваливают претензиями, третьи хамят и идут на прямой </a:t>
            </a:r>
            <a:r>
              <a:rPr lang="ru-RU" sz="3200" dirty="0" smtClean="0"/>
              <a:t>конфликт </a:t>
            </a:r>
            <a:endParaRPr lang="ru-RU" sz="3200" dirty="0"/>
          </a:p>
        </p:txBody>
      </p:sp>
      <p:pic>
        <p:nvPicPr>
          <p:cNvPr id="1028" name="Picture 4" descr="https://pediatrinfo.ru/wp-content/uploads/9/4/6/94635678fdfe9317fd3339a778a7aa6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77" y="1047635"/>
            <a:ext cx="3639507" cy="2255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2.bigstockphoto.com/8/9/2/large1500/2988576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8"/>
          <a:stretch/>
        </p:blipFill>
        <p:spPr bwMode="auto">
          <a:xfrm>
            <a:off x="5408098" y="3479727"/>
            <a:ext cx="3620263" cy="240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2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465" y="659028"/>
            <a:ext cx="6727738" cy="570740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Родители, с которыми я хочу, но не могу общаться.</a:t>
            </a:r>
            <a:endParaRPr lang="ru-RU" dirty="0"/>
          </a:p>
          <a:p>
            <a:pPr algn="just"/>
            <a:r>
              <a:rPr lang="ru-RU" sz="2000" dirty="0"/>
              <a:t>Сюда попадают родители, с которыми сложно установить контакт, потому что они его избегают. Некоторые из них считают, что воспитание ребенка  — обязанность школы, другие уже столкнулись с трудностями в детском поведении и не знают, как его скорректировать, но при этом интереса пробовать у них уже нет. </a:t>
            </a:r>
          </a:p>
          <a:p>
            <a:pPr algn="just"/>
            <a:r>
              <a:rPr lang="ru-RU" b="1" dirty="0"/>
              <a:t>Родители, с которыми я могу, но не хочу общаться.</a:t>
            </a:r>
            <a:endParaRPr lang="ru-RU" dirty="0"/>
          </a:p>
          <a:p>
            <a:pPr algn="just"/>
            <a:r>
              <a:rPr lang="ru-RU" sz="2000" dirty="0"/>
              <a:t>Как правило, это сверхтревожные родители, которые каждую минуту хотят знать, как дела у ребенка, как он </a:t>
            </a:r>
            <a:r>
              <a:rPr lang="ru-RU" sz="2000" dirty="0" smtClean="0"/>
              <a:t>учится.</a:t>
            </a:r>
            <a:endParaRPr lang="ru-RU" sz="2000" dirty="0"/>
          </a:p>
          <a:p>
            <a:pPr algn="just"/>
            <a:r>
              <a:rPr lang="ru-RU" b="1" dirty="0"/>
              <a:t>Родители, с которыми я не хочу и не могу общаться.</a:t>
            </a:r>
            <a:endParaRPr lang="ru-RU" dirty="0"/>
          </a:p>
          <a:p>
            <a:pPr algn="just"/>
            <a:r>
              <a:rPr lang="ru-RU" sz="2000" dirty="0"/>
              <a:t>Это конфликтные родители — те, кто сразу начинает предъявлять требования, травить учителя в </a:t>
            </a:r>
            <a:r>
              <a:rPr lang="ru-RU" sz="2000" dirty="0" err="1"/>
              <a:t>соцсетях</a:t>
            </a:r>
            <a:r>
              <a:rPr lang="ru-RU" sz="2000" dirty="0"/>
              <a:t> и мессенджерах, общаться, не сдерживая эмоций.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05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521" y="4830034"/>
            <a:ext cx="3300799" cy="1325563"/>
          </a:xfrm>
        </p:spPr>
        <p:txBody>
          <a:bodyPr>
            <a:noAutofit/>
          </a:bodyPr>
          <a:lstStyle/>
          <a:p>
            <a:r>
              <a:rPr lang="ru-RU" sz="1400" i="1" dirty="0" smtClean="0"/>
              <a:t>*В ходе разговора учителя заполняют данную таблицу: проводят анализ своей родительской общественности, отмечают рекомендации </a:t>
            </a:r>
            <a:endParaRPr lang="ru-RU" sz="14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20" y="129954"/>
            <a:ext cx="4614447" cy="6546814"/>
          </a:xfrm>
        </p:spPr>
      </p:pic>
    </p:spTree>
    <p:extLst>
      <p:ext uri="{BB962C8B-B14F-4D97-AF65-F5344CB8AC3E}">
        <p14:creationId xmlns:p14="http://schemas.microsoft.com/office/powerpoint/2010/main" val="410470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1_50_PC01\Desktop\Мочалова 17-18\ДИАГНОСТИКА\Тип родителей\типы родителей - 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5" t="10083" r="54484" b="58192"/>
          <a:stretch/>
        </p:blipFill>
        <p:spPr bwMode="auto">
          <a:xfrm>
            <a:off x="3073550" y="1766265"/>
            <a:ext cx="1872162" cy="1911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-142875"/>
            <a:ext cx="7471922" cy="187490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 – вертолёт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Хороший организатор, но большой паникёр</a:t>
            </a:r>
            <a:endParaRPr lang="en-US" sz="7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6" name="Group 220"/>
          <p:cNvGrpSpPr>
            <a:grpSpLocks/>
          </p:cNvGrpSpPr>
          <p:nvPr/>
        </p:nvGrpSpPr>
        <p:grpSpPr bwMode="auto">
          <a:xfrm>
            <a:off x="5166281" y="2020927"/>
            <a:ext cx="3761819" cy="1033100"/>
            <a:chOff x="1440" y="1200"/>
            <a:chExt cx="2928" cy="452"/>
          </a:xfrm>
        </p:grpSpPr>
        <p:sp>
          <p:nvSpPr>
            <p:cNvPr id="17" name="AutoShape 58"/>
            <p:cNvSpPr>
              <a:spLocks noChangeArrowheads="1"/>
            </p:cNvSpPr>
            <p:nvPr/>
          </p:nvSpPr>
          <p:spPr bwMode="auto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18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9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2" name="Text Box 64"/>
            <p:cNvSpPr txBox="1">
              <a:spLocks noChangeArrowheads="1"/>
            </p:cNvSpPr>
            <p:nvPr/>
          </p:nvSpPr>
          <p:spPr bwMode="auto">
            <a:xfrm>
              <a:off x="1560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3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24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5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4CCAE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Text Box 100"/>
            <p:cNvSpPr txBox="1">
              <a:spLocks noChangeArrowheads="1"/>
            </p:cNvSpPr>
            <p:nvPr/>
          </p:nvSpPr>
          <p:spPr bwMode="gray">
            <a:xfrm>
              <a:off x="1981" y="1248"/>
              <a:ext cx="23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«Вертолёт» сверхбдителен и осторожен во всём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27" name="Picture 215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 Box 101"/>
            <p:cNvSpPr txBox="1">
              <a:spLocks noChangeArrowheads="1"/>
            </p:cNvSpPr>
            <p:nvPr/>
          </p:nvSpPr>
          <p:spPr bwMode="gray">
            <a:xfrm>
              <a:off x="1584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29" name="Group 221"/>
          <p:cNvGrpSpPr>
            <a:grpSpLocks/>
          </p:cNvGrpSpPr>
          <p:nvPr/>
        </p:nvGrpSpPr>
        <p:grpSpPr bwMode="auto">
          <a:xfrm>
            <a:off x="5227536" y="3041606"/>
            <a:ext cx="3700564" cy="1006978"/>
            <a:chOff x="1440" y="1680"/>
            <a:chExt cx="2928" cy="432"/>
          </a:xfrm>
        </p:grpSpPr>
        <p:sp>
          <p:nvSpPr>
            <p:cNvPr id="30" name="AutoShape 66"/>
            <p:cNvSpPr>
              <a:spLocks noChangeArrowheads="1"/>
            </p:cNvSpPr>
            <p:nvPr/>
          </p:nvSpPr>
          <p:spPr bwMode="auto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31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74A73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4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35" name="Text Box 71"/>
            <p:cNvSpPr txBox="1">
              <a:spLocks noChangeArrowheads="1"/>
            </p:cNvSpPr>
            <p:nvPr/>
          </p:nvSpPr>
          <p:spPr bwMode="auto">
            <a:xfrm>
              <a:off x="1560" y="1698"/>
              <a:ext cx="19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6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D8FF">
                    <a:gamma/>
                    <a:tint val="0"/>
                    <a:invGamma/>
                  </a:srgb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37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95A8F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9" name="Text Box 107"/>
            <p:cNvSpPr txBox="1">
              <a:spLocks noChangeArrowheads="1"/>
            </p:cNvSpPr>
            <p:nvPr/>
          </p:nvSpPr>
          <p:spPr bwMode="gray">
            <a:xfrm>
              <a:off x="1981" y="1728"/>
              <a:ext cx="231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Отличный организатор детских праздников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40" name="Picture 216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 Box 108"/>
            <p:cNvSpPr txBox="1">
              <a:spLocks noChangeArrowheads="1"/>
            </p:cNvSpPr>
            <p:nvPr/>
          </p:nvSpPr>
          <p:spPr bwMode="gray">
            <a:xfrm>
              <a:off x="1584" y="1698"/>
              <a:ext cx="19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81" name="Group 220"/>
          <p:cNvGrpSpPr>
            <a:grpSpLocks/>
          </p:cNvGrpSpPr>
          <p:nvPr/>
        </p:nvGrpSpPr>
        <p:grpSpPr bwMode="auto">
          <a:xfrm>
            <a:off x="5231804" y="4044261"/>
            <a:ext cx="3696296" cy="1188291"/>
            <a:chOff x="1440" y="1200"/>
            <a:chExt cx="2928" cy="450"/>
          </a:xfrm>
        </p:grpSpPr>
        <p:sp>
          <p:nvSpPr>
            <p:cNvPr id="83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4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5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6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7" name="Text Box 64"/>
            <p:cNvSpPr txBox="1">
              <a:spLocks noChangeArrowheads="1"/>
            </p:cNvSpPr>
            <p:nvPr/>
          </p:nvSpPr>
          <p:spPr bwMode="auto">
            <a:xfrm>
              <a:off x="1560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88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4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89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0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4CCAE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" name="Text Box 100"/>
            <p:cNvSpPr txBox="1">
              <a:spLocks noChangeArrowheads="1"/>
            </p:cNvSpPr>
            <p:nvPr/>
          </p:nvSpPr>
          <p:spPr bwMode="gray">
            <a:xfrm>
              <a:off x="1877" y="1273"/>
              <a:ext cx="2484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Драматизирует и тревожится о будущем, подогревая при этом других родителей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92" name="Picture 215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Text Box 101"/>
            <p:cNvSpPr txBox="1">
              <a:spLocks noChangeArrowheads="1"/>
            </p:cNvSpPr>
            <p:nvPr/>
          </p:nvSpPr>
          <p:spPr bwMode="gray">
            <a:xfrm>
              <a:off x="1584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FFFF"/>
                  </a:solidFill>
                </a:rPr>
                <a:t>3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Скругленная прямоугольная выноска 2"/>
          <p:cNvSpPr/>
          <p:nvPr/>
        </p:nvSpPr>
        <p:spPr>
          <a:xfrm>
            <a:off x="1656394" y="4317272"/>
            <a:ext cx="2653393" cy="434402"/>
          </a:xfrm>
          <a:prstGeom prst="wedgeRoundRectCallout">
            <a:avLst/>
          </a:prstGeom>
          <a:gradFill flip="none" rotWithShape="1">
            <a:gsLst>
              <a:gs pos="28000">
                <a:srgbClr val="8EE1F2"/>
              </a:gs>
              <a:gs pos="100000">
                <a:schemeClr val="bg1"/>
              </a:gs>
            </a:gsLst>
            <a:lin ang="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 если что-то случится?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5030" y="3748570"/>
            <a:ext cx="2845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Типичные фразы</a:t>
            </a:r>
            <a:endParaRPr lang="ru-RU" sz="2800" b="1" dirty="0"/>
          </a:p>
        </p:txBody>
      </p:sp>
      <p:sp>
        <p:nvSpPr>
          <p:cNvPr id="95" name="Скругленная прямоугольная выноска 94"/>
          <p:cNvSpPr/>
          <p:nvPr/>
        </p:nvSpPr>
        <p:spPr>
          <a:xfrm>
            <a:off x="1752600" y="4941571"/>
            <a:ext cx="3178631" cy="411906"/>
          </a:xfrm>
          <a:prstGeom prst="wedgeRoundRectCallout">
            <a:avLst>
              <a:gd name="adj1" fmla="val 21936"/>
              <a:gd name="adj2" fmla="val 61195"/>
              <a:gd name="adj3" fmla="val 16667"/>
            </a:avLst>
          </a:prstGeom>
          <a:gradFill flip="none" rotWithShape="1">
            <a:gsLst>
              <a:gs pos="28000">
                <a:srgbClr val="CCCCFF"/>
              </a:gs>
              <a:gs pos="100000">
                <a:schemeClr val="bg1"/>
              </a:gs>
            </a:gsLst>
            <a:lin ang="0" scaled="1"/>
            <a:tileRect/>
          </a:gradFill>
          <a:ln w="381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 за ними не уследите!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6" name="Скругленная прямоугольная выноска 95"/>
          <p:cNvSpPr/>
          <p:nvPr/>
        </p:nvSpPr>
        <p:spPr>
          <a:xfrm>
            <a:off x="1542094" y="5527369"/>
            <a:ext cx="3261276" cy="366091"/>
          </a:xfrm>
          <a:prstGeom prst="wedgeRoundRectCallout">
            <a:avLst/>
          </a:prstGeom>
          <a:gradFill flip="none" rotWithShape="1">
            <a:gsLst>
              <a:gs pos="28000">
                <a:srgbClr val="8EE1F2"/>
              </a:gs>
              <a:gs pos="100000">
                <a:schemeClr val="bg1"/>
              </a:gs>
            </a:gsLst>
            <a:lin ang="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 не знаете, что там будет.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7" name="Скругленная прямоугольная выноска 96"/>
          <p:cNvSpPr/>
          <p:nvPr/>
        </p:nvSpPr>
        <p:spPr>
          <a:xfrm>
            <a:off x="2149977" y="6064250"/>
            <a:ext cx="2653393" cy="368038"/>
          </a:xfrm>
          <a:prstGeom prst="wedgeRoundRectCallout">
            <a:avLst>
              <a:gd name="adj1" fmla="val 21936"/>
              <a:gd name="adj2" fmla="val 61195"/>
              <a:gd name="adj3" fmla="val 16667"/>
            </a:avLst>
          </a:prstGeom>
          <a:gradFill flip="none" rotWithShape="1">
            <a:gsLst>
              <a:gs pos="28000">
                <a:srgbClr val="CCCCFF"/>
              </a:gs>
              <a:gs pos="100000">
                <a:schemeClr val="bg1"/>
              </a:gs>
            </a:gsLst>
            <a:lin ang="0" scaled="1"/>
            <a:tileRect/>
          </a:gradFill>
          <a:ln w="381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Да он заболеет!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98" name="Group 221"/>
          <p:cNvGrpSpPr>
            <a:grpSpLocks/>
          </p:cNvGrpSpPr>
          <p:nvPr/>
        </p:nvGrpSpPr>
        <p:grpSpPr bwMode="auto">
          <a:xfrm>
            <a:off x="5218699" y="5361684"/>
            <a:ext cx="3700564" cy="1069915"/>
            <a:chOff x="1440" y="1680"/>
            <a:chExt cx="2928" cy="459"/>
          </a:xfrm>
        </p:grpSpPr>
        <p:sp>
          <p:nvSpPr>
            <p:cNvPr id="100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1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74A73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3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4" name="Text Box 71"/>
            <p:cNvSpPr txBox="1">
              <a:spLocks noChangeArrowheads="1"/>
            </p:cNvSpPr>
            <p:nvPr/>
          </p:nvSpPr>
          <p:spPr bwMode="auto">
            <a:xfrm>
              <a:off x="1560" y="1698"/>
              <a:ext cx="19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05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4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D8FF">
                    <a:gamma/>
                    <a:tint val="0"/>
                    <a:invGamma/>
                  </a:srgb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95A8F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8" name="Text Box 107"/>
            <p:cNvSpPr txBox="1">
              <a:spLocks noChangeArrowheads="1"/>
            </p:cNvSpPr>
            <p:nvPr/>
          </p:nvSpPr>
          <p:spPr bwMode="gray">
            <a:xfrm>
              <a:off x="1981" y="1728"/>
              <a:ext cx="2318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Из-за </a:t>
              </a:r>
              <a:r>
                <a:rPr lang="ru-RU" b="1" dirty="0" err="1" smtClean="0">
                  <a:solidFill>
                    <a:srgbClr val="000000"/>
                  </a:solidFill>
                </a:rPr>
                <a:t>гиперопеки</a:t>
              </a:r>
              <a:r>
                <a:rPr lang="ru-RU" b="1" dirty="0" smtClean="0">
                  <a:solidFill>
                    <a:srgbClr val="000000"/>
                  </a:solidFill>
                </a:rPr>
                <a:t> может не замечать явные проблемы ребёнка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109" name="Picture 216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Text Box 108"/>
            <p:cNvSpPr txBox="1">
              <a:spLocks noChangeArrowheads="1"/>
            </p:cNvSpPr>
            <p:nvPr/>
          </p:nvSpPr>
          <p:spPr bwMode="gray">
            <a:xfrm>
              <a:off x="1584" y="1698"/>
              <a:ext cx="29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FFFF"/>
                  </a:solidFill>
                </a:rPr>
                <a:t>4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27" name="Picture 3" descr="C:\Users\S1_50_PC01\Desktop\Roditeli-Helicopte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1913" r="2817" b="1600"/>
          <a:stretch/>
        </p:blipFill>
        <p:spPr bwMode="auto">
          <a:xfrm>
            <a:off x="1030637" y="1875002"/>
            <a:ext cx="2044035" cy="1816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1_50_PC01\Desktop\vertolet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903" y="1304925"/>
            <a:ext cx="1262271" cy="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5" grpId="0" animBg="1"/>
      <p:bldP spid="96" grpId="0" animBg="1"/>
      <p:bldP spid="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Как общаться?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8218" y="1514843"/>
            <a:ext cx="7302012" cy="490354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 родителями </a:t>
            </a:r>
            <a:r>
              <a:rPr lang="ru-RU" dirty="0"/>
              <a:t>г</a:t>
            </a:r>
            <a:r>
              <a:rPr lang="ru-RU" dirty="0" smtClean="0"/>
              <a:t>оворите о настоящем, а не о будущем. </a:t>
            </a:r>
          </a:p>
          <a:p>
            <a:r>
              <a:rPr lang="ru-RU" dirty="0" smtClean="0"/>
              <a:t>Но если видите, что он тревожится, разделите его тревогу: «я понимаю ваши опасения», «я вижу, вам сложно это принять».</a:t>
            </a:r>
          </a:p>
          <a:p>
            <a:r>
              <a:rPr lang="ru-RU" dirty="0" smtClean="0"/>
              <a:t>Задавайте к опасениям вопросы «что именно вас беспокоит?, «какая помощь нужна от меня?»</a:t>
            </a:r>
          </a:p>
          <a:p>
            <a:r>
              <a:rPr lang="ru-RU" dirty="0" smtClean="0"/>
              <a:t>Посоветуйте читать рекомендации на сайте школы.</a:t>
            </a:r>
          </a:p>
          <a:p>
            <a:r>
              <a:rPr lang="ru-RU" dirty="0" smtClean="0"/>
              <a:t>У родителя сложится впечатление, что у него всё под контролем.</a:t>
            </a:r>
            <a:endParaRPr lang="ru-RU" dirty="0"/>
          </a:p>
        </p:txBody>
      </p:sp>
      <p:pic>
        <p:nvPicPr>
          <p:cNvPr id="4" name="Picture 5" descr="C:\Users\S1_50_PC01\Desktop\vertol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057" y="561303"/>
            <a:ext cx="1262271" cy="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2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800"/>
            <a:ext cx="9143999" cy="18749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 – гоночная машина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Активист, но хвастун и не умеет проигрывать</a:t>
            </a:r>
            <a:endParaRPr lang="en-US" sz="7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6" name="Group 220"/>
          <p:cNvGrpSpPr>
            <a:grpSpLocks/>
          </p:cNvGrpSpPr>
          <p:nvPr/>
        </p:nvGrpSpPr>
        <p:grpSpPr bwMode="auto">
          <a:xfrm>
            <a:off x="4927678" y="2161091"/>
            <a:ext cx="3952798" cy="987388"/>
            <a:chOff x="1440" y="1200"/>
            <a:chExt cx="2928" cy="432"/>
          </a:xfrm>
        </p:grpSpPr>
        <p:sp>
          <p:nvSpPr>
            <p:cNvPr id="17" name="AutoShape 58"/>
            <p:cNvSpPr>
              <a:spLocks noChangeArrowheads="1"/>
            </p:cNvSpPr>
            <p:nvPr/>
          </p:nvSpPr>
          <p:spPr bwMode="auto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>
                    <a:gamma/>
                    <a:tint val="57647"/>
                    <a:invGamma/>
                  </a:srgbClr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18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9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2" name="Text Box 64"/>
            <p:cNvSpPr txBox="1">
              <a:spLocks noChangeArrowheads="1"/>
            </p:cNvSpPr>
            <p:nvPr/>
          </p:nvSpPr>
          <p:spPr bwMode="auto">
            <a:xfrm>
              <a:off x="1560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3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24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5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4CCAE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Text Box 100"/>
            <p:cNvSpPr txBox="1">
              <a:spLocks noChangeArrowheads="1"/>
            </p:cNvSpPr>
            <p:nvPr/>
          </p:nvSpPr>
          <p:spPr bwMode="gray">
            <a:xfrm>
              <a:off x="1981" y="1248"/>
              <a:ext cx="2306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Постоянно стимулирует ребёнка на достижения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27" name="Picture 21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 Box 101"/>
            <p:cNvSpPr txBox="1">
              <a:spLocks noChangeArrowheads="1"/>
            </p:cNvSpPr>
            <p:nvPr/>
          </p:nvSpPr>
          <p:spPr bwMode="gray">
            <a:xfrm>
              <a:off x="1584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29" name="Group 221"/>
          <p:cNvGrpSpPr>
            <a:grpSpLocks/>
          </p:cNvGrpSpPr>
          <p:nvPr/>
        </p:nvGrpSpPr>
        <p:grpSpPr bwMode="auto">
          <a:xfrm>
            <a:off x="4956237" y="3120809"/>
            <a:ext cx="3924238" cy="1006978"/>
            <a:chOff x="1440" y="1680"/>
            <a:chExt cx="2928" cy="432"/>
          </a:xfrm>
        </p:grpSpPr>
        <p:sp>
          <p:nvSpPr>
            <p:cNvPr id="31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74A73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4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35" name="Text Box 71"/>
            <p:cNvSpPr txBox="1">
              <a:spLocks noChangeArrowheads="1"/>
            </p:cNvSpPr>
            <p:nvPr/>
          </p:nvSpPr>
          <p:spPr bwMode="auto">
            <a:xfrm>
              <a:off x="1560" y="1698"/>
              <a:ext cx="19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6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D8FF">
                    <a:gamma/>
                    <a:tint val="0"/>
                    <a:invGamma/>
                  </a:srgb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37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95A8F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9" name="Text Box 107"/>
            <p:cNvSpPr txBox="1">
              <a:spLocks noChangeArrowheads="1"/>
            </p:cNvSpPr>
            <p:nvPr/>
          </p:nvSpPr>
          <p:spPr bwMode="gray">
            <a:xfrm>
              <a:off x="1981" y="1728"/>
              <a:ext cx="2318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Считает, что его ребёнок умеет всё и на «отлично»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40" name="Picture 216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 Box 108"/>
            <p:cNvSpPr txBox="1">
              <a:spLocks noChangeArrowheads="1"/>
            </p:cNvSpPr>
            <p:nvPr/>
          </p:nvSpPr>
          <p:spPr bwMode="gray">
            <a:xfrm>
              <a:off x="1584" y="1698"/>
              <a:ext cx="19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81" name="Group 220"/>
          <p:cNvGrpSpPr>
            <a:grpSpLocks/>
          </p:cNvGrpSpPr>
          <p:nvPr/>
        </p:nvGrpSpPr>
        <p:grpSpPr bwMode="auto">
          <a:xfrm>
            <a:off x="4992473" y="4193950"/>
            <a:ext cx="3888002" cy="1101741"/>
            <a:chOff x="1440" y="1200"/>
            <a:chExt cx="2928" cy="452"/>
          </a:xfrm>
        </p:grpSpPr>
        <p:sp>
          <p:nvSpPr>
            <p:cNvPr id="83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4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5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6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7" name="Text Box 64"/>
            <p:cNvSpPr txBox="1">
              <a:spLocks noChangeArrowheads="1"/>
            </p:cNvSpPr>
            <p:nvPr/>
          </p:nvSpPr>
          <p:spPr bwMode="auto">
            <a:xfrm>
              <a:off x="1560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88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4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89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0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4CCAE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" name="Text Box 100"/>
            <p:cNvSpPr txBox="1">
              <a:spLocks noChangeArrowheads="1"/>
            </p:cNvSpPr>
            <p:nvPr/>
          </p:nvSpPr>
          <p:spPr bwMode="gray">
            <a:xfrm>
              <a:off x="1981" y="1273"/>
              <a:ext cx="2380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Постоянно нахваливает своего ребёнка, сравнивает его с другими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92" name="Picture 21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Text Box 101"/>
            <p:cNvSpPr txBox="1">
              <a:spLocks noChangeArrowheads="1"/>
            </p:cNvSpPr>
            <p:nvPr/>
          </p:nvSpPr>
          <p:spPr bwMode="gray">
            <a:xfrm>
              <a:off x="1584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FFFF"/>
                  </a:solidFill>
                </a:rPr>
                <a:t>3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Скругленная прямоугольная выноска 2"/>
          <p:cNvSpPr/>
          <p:nvPr/>
        </p:nvSpPr>
        <p:spPr>
          <a:xfrm>
            <a:off x="1435414" y="4070159"/>
            <a:ext cx="2653393" cy="399306"/>
          </a:xfrm>
          <a:prstGeom prst="wedgeRoundRectCallout">
            <a:avLst/>
          </a:prstGeom>
          <a:gradFill flip="none" rotWithShape="1">
            <a:gsLst>
              <a:gs pos="28000">
                <a:srgbClr val="8EE1F2"/>
              </a:gs>
              <a:gs pos="100000">
                <a:schemeClr val="bg1"/>
              </a:gs>
            </a:gsLst>
            <a:lin ang="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Мы пошли в 9 месяцев!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4050" y="3542561"/>
            <a:ext cx="2845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Типичные фразы</a:t>
            </a:r>
            <a:endParaRPr lang="ru-RU" sz="2800" b="1" dirty="0"/>
          </a:p>
        </p:txBody>
      </p:sp>
      <p:sp>
        <p:nvSpPr>
          <p:cNvPr id="95" name="Скругленная прямоугольная выноска 94"/>
          <p:cNvSpPr/>
          <p:nvPr/>
        </p:nvSpPr>
        <p:spPr>
          <a:xfrm>
            <a:off x="1531620" y="4659362"/>
            <a:ext cx="3178631" cy="411906"/>
          </a:xfrm>
          <a:prstGeom prst="wedgeRoundRectCallout">
            <a:avLst>
              <a:gd name="adj1" fmla="val 21936"/>
              <a:gd name="adj2" fmla="val 61195"/>
              <a:gd name="adj3" fmla="val 16667"/>
            </a:avLst>
          </a:prstGeom>
          <a:gradFill flip="none" rotWithShape="1">
            <a:gsLst>
              <a:gs pos="28000">
                <a:srgbClr val="CCCCFF"/>
              </a:gs>
              <a:gs pos="100000">
                <a:schemeClr val="bg1"/>
              </a:gs>
            </a:gsLst>
            <a:lin ang="0" scaled="1"/>
            <a:tileRect/>
          </a:gradFill>
          <a:ln w="381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Мы начали читать в 3 года!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6" name="Скругленная прямоугольная выноска 95"/>
          <p:cNvSpPr/>
          <p:nvPr/>
        </p:nvSpPr>
        <p:spPr>
          <a:xfrm>
            <a:off x="1102039" y="5245160"/>
            <a:ext cx="3261276" cy="366091"/>
          </a:xfrm>
          <a:prstGeom prst="wedgeRoundRectCallout">
            <a:avLst/>
          </a:prstGeom>
          <a:gradFill flip="none" rotWithShape="1">
            <a:gsLst>
              <a:gs pos="28000">
                <a:srgbClr val="8EE1F2"/>
              </a:gs>
              <a:gs pos="100000">
                <a:schemeClr val="bg1"/>
              </a:gs>
            </a:gsLst>
            <a:lin ang="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 мы заняли первое место!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7" name="Скругленная прямоугольная выноска 96"/>
          <p:cNvSpPr/>
          <p:nvPr/>
        </p:nvSpPr>
        <p:spPr>
          <a:xfrm>
            <a:off x="1928997" y="5782041"/>
            <a:ext cx="2653393" cy="368038"/>
          </a:xfrm>
          <a:prstGeom prst="wedgeRoundRectCallout">
            <a:avLst>
              <a:gd name="adj1" fmla="val 21936"/>
              <a:gd name="adj2" fmla="val 61195"/>
              <a:gd name="adj3" fmla="val 16667"/>
            </a:avLst>
          </a:prstGeom>
          <a:gradFill flip="none" rotWithShape="1">
            <a:gsLst>
              <a:gs pos="28000">
                <a:srgbClr val="CCCCFF"/>
              </a:gs>
              <a:gs pos="100000">
                <a:schemeClr val="bg1"/>
              </a:gs>
            </a:gsLst>
            <a:lin ang="0" scaled="1"/>
            <a:tileRect/>
          </a:gradFill>
          <a:ln w="381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 мы!.. А мы!.. А мы!..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98" name="Group 221"/>
          <p:cNvGrpSpPr>
            <a:grpSpLocks/>
          </p:cNvGrpSpPr>
          <p:nvPr/>
        </p:nvGrpSpPr>
        <p:grpSpPr bwMode="auto">
          <a:xfrm>
            <a:off x="4992478" y="5425646"/>
            <a:ext cx="3887998" cy="988077"/>
            <a:chOff x="1440" y="1680"/>
            <a:chExt cx="2928" cy="432"/>
          </a:xfrm>
        </p:grpSpPr>
        <p:sp>
          <p:nvSpPr>
            <p:cNvPr id="100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1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74A73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3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4" name="Text Box 71"/>
            <p:cNvSpPr txBox="1">
              <a:spLocks noChangeArrowheads="1"/>
            </p:cNvSpPr>
            <p:nvPr/>
          </p:nvSpPr>
          <p:spPr bwMode="auto">
            <a:xfrm>
              <a:off x="1560" y="1698"/>
              <a:ext cx="19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05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3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D8FF">
                    <a:gamma/>
                    <a:tint val="0"/>
                    <a:invGamma/>
                  </a:srgb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95A8F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8" name="Text Box 107"/>
            <p:cNvSpPr txBox="1">
              <a:spLocks noChangeArrowheads="1"/>
            </p:cNvSpPr>
            <p:nvPr/>
          </p:nvSpPr>
          <p:spPr bwMode="gray">
            <a:xfrm>
              <a:off x="1981" y="1728"/>
              <a:ext cx="2318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До последнего отрицает явные трудности ребёнка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109" name="Picture 216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Text Box 108"/>
            <p:cNvSpPr txBox="1">
              <a:spLocks noChangeArrowheads="1"/>
            </p:cNvSpPr>
            <p:nvPr/>
          </p:nvSpPr>
          <p:spPr bwMode="gray">
            <a:xfrm>
              <a:off x="1584" y="1698"/>
              <a:ext cx="29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FFFF"/>
                  </a:solidFill>
                </a:rPr>
                <a:t>4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075" name="Picture 3" descr="C:\Users\S1_50_PC01\Desktop\Мочалова 17-18\ДИАГНОСТИКА\Тип родителей\типы родителей - 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0" t="9218" r="53147" b="57745"/>
          <a:stretch/>
        </p:blipFill>
        <p:spPr bwMode="auto">
          <a:xfrm>
            <a:off x="2038350" y="1524572"/>
            <a:ext cx="2160056" cy="2155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1_50_PC01\Desktop\72def224bdc181c17a195b561f42f5e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6" b="31869"/>
          <a:stretch/>
        </p:blipFill>
        <p:spPr bwMode="auto">
          <a:xfrm>
            <a:off x="6375390" y="1502975"/>
            <a:ext cx="1406337" cy="6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888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5" grpId="0" animBg="1"/>
      <p:bldP spid="96" grpId="0" animBg="1"/>
      <p:bldP spid="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Как общаться?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8218" y="1514843"/>
            <a:ext cx="7302012" cy="490354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Хвалите за вовлеченность, интерес к ребёнку и школе, но не сравнивайте с другими родителями.</a:t>
            </a:r>
          </a:p>
          <a:p>
            <a:r>
              <a:rPr lang="ru-RU" dirty="0" smtClean="0"/>
              <a:t>Используйте приём «зато», если ребёнок с чем-то не справляется: «Да, ваш ребёнок пока не очень хорошо считает, зато прекрасно запоминает и рассказывает».</a:t>
            </a:r>
          </a:p>
          <a:p>
            <a:r>
              <a:rPr lang="ru-RU" dirty="0" smtClean="0"/>
              <a:t>Не критикуйте родителя и ребёнка в присутствии других людей.</a:t>
            </a:r>
          </a:p>
          <a:p>
            <a:r>
              <a:rPr lang="ru-RU" dirty="0" smtClean="0"/>
              <a:t>Вручайте благодарственные письма за любую помощь. Демонстрируйте достижения: на стендах, на сайте школы в разделе о достижениях учащихся.</a:t>
            </a:r>
            <a:endParaRPr lang="ru-RU" dirty="0"/>
          </a:p>
        </p:txBody>
      </p:sp>
      <p:pic>
        <p:nvPicPr>
          <p:cNvPr id="5" name="Picture 4" descr="C:\Users\S1_50_PC01\Desktop\72def224bdc181c17a195b561f42f5e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6" b="31869"/>
          <a:stretch/>
        </p:blipFill>
        <p:spPr bwMode="auto">
          <a:xfrm>
            <a:off x="1926482" y="601347"/>
            <a:ext cx="1406337" cy="6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6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800"/>
            <a:ext cx="9143999" cy="187490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 – скорый поезд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Уступчивый, но равнодушный</a:t>
            </a:r>
            <a:endParaRPr lang="en-US" sz="7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6" name="Group 220"/>
          <p:cNvGrpSpPr>
            <a:grpSpLocks/>
          </p:cNvGrpSpPr>
          <p:nvPr/>
        </p:nvGrpSpPr>
        <p:grpSpPr bwMode="auto">
          <a:xfrm>
            <a:off x="4457700" y="2161090"/>
            <a:ext cx="4422776" cy="1309660"/>
            <a:chOff x="1440" y="1200"/>
            <a:chExt cx="2928" cy="573"/>
          </a:xfrm>
        </p:grpSpPr>
        <p:sp>
          <p:nvSpPr>
            <p:cNvPr id="18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9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2" name="Text Box 64"/>
            <p:cNvSpPr txBox="1">
              <a:spLocks noChangeArrowheads="1"/>
            </p:cNvSpPr>
            <p:nvPr/>
          </p:nvSpPr>
          <p:spPr bwMode="auto">
            <a:xfrm>
              <a:off x="1560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3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44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24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5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4CCAE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Text Box 100"/>
            <p:cNvSpPr txBox="1">
              <a:spLocks noChangeArrowheads="1"/>
            </p:cNvSpPr>
            <p:nvPr/>
          </p:nvSpPr>
          <p:spPr bwMode="gray">
            <a:xfrm>
              <a:off x="1981" y="1248"/>
              <a:ext cx="2306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Хочет сам и призывает других быстро договариваться и не конфликтовать 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27" name="Picture 21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 Box 101"/>
            <p:cNvSpPr txBox="1">
              <a:spLocks noChangeArrowheads="1"/>
            </p:cNvSpPr>
            <p:nvPr/>
          </p:nvSpPr>
          <p:spPr bwMode="gray">
            <a:xfrm>
              <a:off x="1584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29" name="Group 221"/>
          <p:cNvGrpSpPr>
            <a:grpSpLocks/>
          </p:cNvGrpSpPr>
          <p:nvPr/>
        </p:nvGrpSpPr>
        <p:grpSpPr bwMode="auto">
          <a:xfrm>
            <a:off x="4548344" y="3288709"/>
            <a:ext cx="4322835" cy="1034950"/>
            <a:chOff x="1440" y="1680"/>
            <a:chExt cx="2928" cy="444"/>
          </a:xfrm>
        </p:grpSpPr>
        <p:sp>
          <p:nvSpPr>
            <p:cNvPr id="31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74A73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4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35" name="Text Box 71"/>
            <p:cNvSpPr txBox="1">
              <a:spLocks noChangeArrowheads="1"/>
            </p:cNvSpPr>
            <p:nvPr/>
          </p:nvSpPr>
          <p:spPr bwMode="auto">
            <a:xfrm>
              <a:off x="1560" y="1698"/>
              <a:ext cx="19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6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4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D8FF">
                    <a:gamma/>
                    <a:tint val="0"/>
                    <a:invGamma/>
                  </a:srgb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37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95A8F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9" name="Text Box 107"/>
            <p:cNvSpPr txBox="1">
              <a:spLocks noChangeArrowheads="1"/>
            </p:cNvSpPr>
            <p:nvPr/>
          </p:nvSpPr>
          <p:spPr bwMode="gray">
            <a:xfrm>
              <a:off x="1981" y="1728"/>
              <a:ext cx="2318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Не ввязывается в склоки и не сплетничает с другими родителями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40" name="Picture 216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 Box 108"/>
            <p:cNvSpPr txBox="1">
              <a:spLocks noChangeArrowheads="1"/>
            </p:cNvSpPr>
            <p:nvPr/>
          </p:nvSpPr>
          <p:spPr bwMode="gray">
            <a:xfrm>
              <a:off x="1584" y="1698"/>
              <a:ext cx="19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81" name="Group 220"/>
          <p:cNvGrpSpPr>
            <a:grpSpLocks/>
          </p:cNvGrpSpPr>
          <p:nvPr/>
        </p:nvGrpSpPr>
        <p:grpSpPr bwMode="auto">
          <a:xfrm>
            <a:off x="4534737" y="4376615"/>
            <a:ext cx="4345740" cy="1052991"/>
            <a:chOff x="1440" y="1200"/>
            <a:chExt cx="2928" cy="432"/>
          </a:xfrm>
        </p:grpSpPr>
        <p:sp>
          <p:nvSpPr>
            <p:cNvPr id="83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4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A67A3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5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6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7" name="Text Box 64"/>
            <p:cNvSpPr txBox="1">
              <a:spLocks noChangeArrowheads="1"/>
            </p:cNvSpPr>
            <p:nvPr/>
          </p:nvSpPr>
          <p:spPr bwMode="auto">
            <a:xfrm>
              <a:off x="1560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88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1E6FB">
                    <a:gamma/>
                    <a:tint val="24314"/>
                    <a:invGamma/>
                  </a:srgbClr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89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0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4CCAE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1" name="Text Box 100"/>
            <p:cNvSpPr txBox="1">
              <a:spLocks noChangeArrowheads="1"/>
            </p:cNvSpPr>
            <p:nvPr/>
          </p:nvSpPr>
          <p:spPr bwMode="gray">
            <a:xfrm>
              <a:off x="1981" y="1273"/>
              <a:ext cx="238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Редко ходит на мероприятия в школе, так как занята на работе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92" name="Picture 21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Text Box 101"/>
            <p:cNvSpPr txBox="1">
              <a:spLocks noChangeArrowheads="1"/>
            </p:cNvSpPr>
            <p:nvPr/>
          </p:nvSpPr>
          <p:spPr bwMode="gray">
            <a:xfrm>
              <a:off x="1584" y="1218"/>
              <a:ext cx="19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FFFF"/>
                  </a:solidFill>
                </a:rPr>
                <a:t>3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Скругленная прямоугольная выноска 2"/>
          <p:cNvSpPr/>
          <p:nvPr/>
        </p:nvSpPr>
        <p:spPr>
          <a:xfrm>
            <a:off x="1327446" y="4086003"/>
            <a:ext cx="2821982" cy="589203"/>
          </a:xfrm>
          <a:prstGeom prst="wedgeRoundRectCallout">
            <a:avLst/>
          </a:prstGeom>
          <a:gradFill flip="none" rotWithShape="1">
            <a:gsLst>
              <a:gs pos="28000">
                <a:srgbClr val="8EE1F2"/>
              </a:gs>
              <a:gs pos="100000">
                <a:schemeClr val="bg1"/>
              </a:gs>
            </a:gsLst>
            <a:lin ang="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 меня очень много дел.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5925" y="3542561"/>
            <a:ext cx="2845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Типичные фразы</a:t>
            </a:r>
            <a:endParaRPr lang="ru-RU" sz="2800" b="1" dirty="0"/>
          </a:p>
        </p:txBody>
      </p:sp>
      <p:sp>
        <p:nvSpPr>
          <p:cNvPr id="95" name="Скругленная прямоугольная выноска 94"/>
          <p:cNvSpPr/>
          <p:nvPr/>
        </p:nvSpPr>
        <p:spPr>
          <a:xfrm>
            <a:off x="601803" y="4864458"/>
            <a:ext cx="3748244" cy="585798"/>
          </a:xfrm>
          <a:prstGeom prst="wedgeRoundRectCallout">
            <a:avLst>
              <a:gd name="adj1" fmla="val 21936"/>
              <a:gd name="adj2" fmla="val 61195"/>
              <a:gd name="adj3" fmla="val 16667"/>
            </a:avLst>
          </a:prstGeom>
          <a:gradFill flip="none" rotWithShape="1">
            <a:gsLst>
              <a:gs pos="28000">
                <a:srgbClr val="CCCCFF"/>
              </a:gs>
              <a:gs pos="100000">
                <a:schemeClr val="bg1"/>
              </a:gs>
            </a:gsLst>
            <a:lin ang="0" scaled="1"/>
            <a:tileRect/>
          </a:gradFill>
          <a:ln w="381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 не смогу прийти, сильно занята.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6" name="Скругленная прямоугольная выноска 95"/>
          <p:cNvSpPr/>
          <p:nvPr/>
        </p:nvSpPr>
        <p:spPr>
          <a:xfrm>
            <a:off x="802682" y="5657821"/>
            <a:ext cx="3286125" cy="569516"/>
          </a:xfrm>
          <a:prstGeom prst="wedgeRoundRectCallout">
            <a:avLst/>
          </a:prstGeom>
          <a:gradFill flip="none" rotWithShape="1">
            <a:gsLst>
              <a:gs pos="28000">
                <a:srgbClr val="8EE1F2"/>
              </a:gs>
              <a:gs pos="100000">
                <a:schemeClr val="bg1"/>
              </a:gs>
            </a:gsLst>
            <a:lin ang="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 пашу не ради себя, а ради ребёнка.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98" name="Group 221"/>
          <p:cNvGrpSpPr>
            <a:grpSpLocks/>
          </p:cNvGrpSpPr>
          <p:nvPr/>
        </p:nvGrpSpPr>
        <p:grpSpPr bwMode="auto">
          <a:xfrm>
            <a:off x="4534736" y="5383927"/>
            <a:ext cx="4336443" cy="1033821"/>
            <a:chOff x="1440" y="1680"/>
            <a:chExt cx="2928" cy="452"/>
          </a:xfrm>
        </p:grpSpPr>
        <p:sp>
          <p:nvSpPr>
            <p:cNvPr id="100" name="Oval 67"/>
            <p:cNvSpPr>
              <a:spLocks noChangeArrowheads="1"/>
            </p:cNvSpPr>
            <p:nvPr/>
          </p:nvSpPr>
          <p:spPr bwMode="auto">
            <a:xfrm rot="1758052">
              <a:off x="1454" y="1695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1" name="Oval 68"/>
            <p:cNvSpPr>
              <a:spLocks noChangeArrowheads="1"/>
            </p:cNvSpPr>
            <p:nvPr/>
          </p:nvSpPr>
          <p:spPr bwMode="auto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74A73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2" name="Oval 69"/>
            <p:cNvSpPr>
              <a:spLocks noChangeArrowheads="1"/>
            </p:cNvSpPr>
            <p:nvPr/>
          </p:nvSpPr>
          <p:spPr bwMode="auto">
            <a:xfrm>
              <a:off x="1491" y="170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3" name="Text Box 70"/>
            <p:cNvSpPr txBox="1">
              <a:spLocks noChangeArrowheads="1"/>
            </p:cNvSpPr>
            <p:nvPr/>
          </p:nvSpPr>
          <p:spPr bwMode="auto">
            <a:xfrm>
              <a:off x="1920" y="1728"/>
              <a:ext cx="216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04" name="Text Box 71"/>
            <p:cNvSpPr txBox="1">
              <a:spLocks noChangeArrowheads="1"/>
            </p:cNvSpPr>
            <p:nvPr/>
          </p:nvSpPr>
          <p:spPr bwMode="auto">
            <a:xfrm>
              <a:off x="1560" y="1698"/>
              <a:ext cx="198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05" name="AutoShape 103"/>
            <p:cNvSpPr>
              <a:spLocks noChangeArrowheads="1"/>
            </p:cNvSpPr>
            <p:nvPr/>
          </p:nvSpPr>
          <p:spPr bwMode="gray">
            <a:xfrm>
              <a:off x="1654" y="1709"/>
              <a:ext cx="2714" cy="4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D8FF">
                    <a:gamma/>
                    <a:tint val="0"/>
                    <a:invGamma/>
                  </a:srgbClr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1600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gray">
            <a:xfrm rot="1758052">
              <a:off x="1454" y="1695"/>
              <a:ext cx="514" cy="417"/>
            </a:xfrm>
            <a:prstGeom prst="ellipse">
              <a:avLst/>
            </a:prstGeom>
            <a:solidFill>
              <a:srgbClr val="55497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gray">
            <a:xfrm rot="1758052">
              <a:off x="1440" y="168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95A8FB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8" name="Text Box 107"/>
            <p:cNvSpPr txBox="1">
              <a:spLocks noChangeArrowheads="1"/>
            </p:cNvSpPr>
            <p:nvPr/>
          </p:nvSpPr>
          <p:spPr bwMode="gray">
            <a:xfrm>
              <a:off x="1981" y="1728"/>
              <a:ext cx="238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</a:rPr>
                <a:t>Ребёнок часто предоставлен сам себе, поэтому может попасть в группу проблемных детей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pic>
          <p:nvPicPr>
            <p:cNvPr id="109" name="Picture 216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04"/>
              <a:ext cx="239" cy="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Text Box 108"/>
            <p:cNvSpPr txBox="1">
              <a:spLocks noChangeArrowheads="1"/>
            </p:cNvSpPr>
            <p:nvPr/>
          </p:nvSpPr>
          <p:spPr bwMode="gray">
            <a:xfrm>
              <a:off x="1584" y="1698"/>
              <a:ext cx="29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FFFF"/>
                  </a:solidFill>
                </a:rPr>
                <a:t>4</a:t>
              </a:r>
              <a:endParaRPr lang="en-US" sz="28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098" name="Picture 2" descr="Картинки по запросу скорый поезд вектор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4" b="16809"/>
          <a:stretch/>
        </p:blipFill>
        <p:spPr bwMode="auto">
          <a:xfrm>
            <a:off x="7063952" y="1202936"/>
            <a:ext cx="1353660" cy="89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1_50_PC01\Desktop\Мочалова 17-18\ДИАГНОСТИКА\Тип родителей\типы родителей - 0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49" t="10018" r="3428" b="58050"/>
          <a:stretch/>
        </p:blipFill>
        <p:spPr bwMode="auto">
          <a:xfrm>
            <a:off x="1928997" y="1608653"/>
            <a:ext cx="2159810" cy="2023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9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5" grpId="0" animBg="1"/>
      <p:bldP spid="9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1234</Words>
  <Application>Microsoft Office PowerPoint</Application>
  <PresentationFormat>Экран (4:3)</PresentationFormat>
  <Paragraphs>173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Как педагогу общаться с родителями?</vt:lpstr>
      <vt:lpstr>Работа с родителями входит в обязанности каждого педагога и тем более классного руководителя.   Но далеко не всегда с ними получается установить контакт: одни избегают ответственности, другие заваливают претензиями, третьи хамят и идут на прямой конфликт </vt:lpstr>
      <vt:lpstr>Презентация PowerPoint</vt:lpstr>
      <vt:lpstr>*В ходе разговора учителя заполняют данную таблицу: проводят анализ своей родительской общественности, отмечают рекомендации </vt:lpstr>
      <vt:lpstr>Родитель – вертолёт Хороший организатор, но большой паникёр</vt:lpstr>
      <vt:lpstr>Как общаться?</vt:lpstr>
      <vt:lpstr>Родитель – гоночная машина Активист, но хвастун и не умеет проигрывать</vt:lpstr>
      <vt:lpstr>Как общаться?</vt:lpstr>
      <vt:lpstr>Родитель – скорый поезд Уступчивый, но равнодушный</vt:lpstr>
      <vt:lpstr>Как общаться?</vt:lpstr>
      <vt:lpstr>Родитель –  трёхколёсный велосипед Добрая душа, но безответственный</vt:lpstr>
      <vt:lpstr>Как общаться?</vt:lpstr>
      <vt:lpstr>Родитель – танк Знаток, но критик и провокатор</vt:lpstr>
      <vt:lpstr>Как общаться?</vt:lpstr>
      <vt:lpstr>Ещё несколько советов, как провести беседу с родственниками школьника продуктивно: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Людмила Ю. Лучинина</cp:lastModifiedBy>
  <cp:revision>43</cp:revision>
  <cp:lastPrinted>2018-11-16T11:15:09Z</cp:lastPrinted>
  <dcterms:created xsi:type="dcterms:W3CDTF">2018-09-04T12:10:47Z</dcterms:created>
  <dcterms:modified xsi:type="dcterms:W3CDTF">2022-05-05T10:00:10Z</dcterms:modified>
</cp:coreProperties>
</file>